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718"/>
  </p:normalViewPr>
  <p:slideViewPr>
    <p:cSldViewPr>
      <p:cViewPr varScale="1">
        <p:scale>
          <a:sx n="87" d="100"/>
          <a:sy n="87" d="100"/>
        </p:scale>
        <p:origin x="2728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7F16E-4C38-1E41-84AF-AA19D4DCBAA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63615-A684-9944-92F1-EF5928053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8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63615-A684-9944-92F1-EF5928053B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7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7CF7C-1FA5-40F9-B14A-8E1D58938A8E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62E9-66D0-4BBE-99BC-E3FF347D6E2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honny.org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0BFCDA8-A34B-C9D0-6A3C-684C2738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19" y="6175330"/>
            <a:ext cx="4039639" cy="27006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7E58FE1-B72D-F258-17DE-6A6E0E78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543459"/>
            <a:ext cx="4857750" cy="1312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887" y="15565"/>
            <a:ext cx="4857750" cy="609600"/>
          </a:xfrm>
        </p:spPr>
        <p:txBody>
          <a:bodyPr>
            <a:normAutofit/>
          </a:bodyPr>
          <a:lstStyle/>
          <a:p>
            <a:pPr marL="742950" indent="-742950"/>
            <a:r>
              <a:rPr lang="en-US" sz="2400" b="1" dirty="0"/>
              <a:t>Paith’s LED Class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28600" y="201304"/>
            <a:ext cx="1219200" cy="813375"/>
            <a:chOff x="5410200" y="685800"/>
            <a:chExt cx="1219200" cy="813375"/>
          </a:xfrm>
        </p:grpSpPr>
        <p:grpSp>
          <p:nvGrpSpPr>
            <p:cNvPr id="7" name="Group 6"/>
            <p:cNvGrpSpPr/>
            <p:nvPr/>
          </p:nvGrpSpPr>
          <p:grpSpPr>
            <a:xfrm>
              <a:off x="5410200" y="685800"/>
              <a:ext cx="866062" cy="228600"/>
              <a:chOff x="180975" y="304800"/>
              <a:chExt cx="866062" cy="228600"/>
            </a:xfrm>
          </p:grpSpPr>
          <p:pic>
            <p:nvPicPr>
              <p:cNvPr id="8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33400" y="304800"/>
                <a:ext cx="513637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" name="Straight Connector 8"/>
              <p:cNvCxnSpPr/>
              <p:nvPr/>
            </p:nvCxnSpPr>
            <p:spPr>
              <a:xfrm>
                <a:off x="338138" y="3048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8125" y="3810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80975" y="4572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80975" y="533400"/>
                <a:ext cx="3048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5486400" y="91440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Moving Rainbow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972385" y="970972"/>
            <a:ext cx="2811464" cy="1179967"/>
            <a:chOff x="488250" y="1084408"/>
            <a:chExt cx="2811464" cy="1179967"/>
          </a:xfrm>
        </p:grpSpPr>
        <p:sp>
          <p:nvSpPr>
            <p:cNvPr id="4" name="TextBox 3"/>
            <p:cNvSpPr txBox="1"/>
            <p:nvPr/>
          </p:nvSpPr>
          <p:spPr>
            <a:xfrm>
              <a:off x="488250" y="1202546"/>
              <a:ext cx="2811464" cy="1061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tIns="91440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Raspberry Pi Pico “W” - $6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Breadboard - $1.50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2 momentary switches – 5 cents each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Screw header - 20 cents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LED strip  (SW2812B) – $4 to $7.5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85507" y="1084408"/>
              <a:ext cx="914400" cy="18309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Kit Contents</a:t>
              </a:r>
              <a:endParaRPr lang="en-US" sz="1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13636" y="2244911"/>
            <a:ext cx="481406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itchFamily="34" charset="0"/>
              </a:rPr>
              <a:t>What do the buttons do?  Do they go forward and backward in pattern?</a:t>
            </a:r>
          </a:p>
          <a:p>
            <a:r>
              <a:rPr lang="en-US" sz="1200" dirty="0">
                <a:latin typeface="Arial Narrow" pitchFamily="34" charset="0"/>
              </a:rPr>
              <a:t>How many ”modes” are there?  What is your favorite pattern?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04800" y="2055422"/>
            <a:ext cx="2339936" cy="225474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1:  Use buttons to change the mode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659" y="3009301"/>
            <a:ext cx="338452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 Narrow" pitchFamily="34" charset="0"/>
              </a:rPr>
              <a:t>Go to </a:t>
            </a:r>
            <a:r>
              <a:rPr lang="en-US" sz="1200" dirty="0">
                <a:latin typeface="Arial Narrow" pitchFamily="34" charset="0"/>
                <a:hlinkClick r:id="rId6"/>
              </a:rPr>
              <a:t>https://thonny.org</a:t>
            </a:r>
            <a:endParaRPr lang="en-US" sz="1200" dirty="0">
              <a:latin typeface="Arial Narrow" pitchFamily="34" charset="0"/>
            </a:endParaRPr>
          </a:p>
          <a:p>
            <a:r>
              <a:rPr lang="en-US" sz="1200" dirty="0">
                <a:latin typeface="Arial Narrow" pitchFamily="34" charset="0"/>
              </a:rPr>
              <a:t>Download the version for your PC or Mac</a:t>
            </a:r>
          </a:p>
          <a:p>
            <a:r>
              <a:rPr lang="en-US" sz="1200" dirty="0">
                <a:latin typeface="Arial Narrow" pitchFamily="34" charset="0"/>
              </a:rPr>
              <a:t>Set the Interpreter to be MicroPython (Raspberry Pi Pico)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13636" y="2827657"/>
            <a:ext cx="2531541" cy="20247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Step 2: Install Thonny on your Mac or PC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24498" y="4800594"/>
            <a:ext cx="2669133" cy="567105"/>
            <a:chOff x="373018" y="5090266"/>
            <a:chExt cx="2237305" cy="567105"/>
          </a:xfrm>
        </p:grpSpPr>
        <p:sp>
          <p:nvSpPr>
            <p:cNvPr id="29" name="TextBox 28"/>
            <p:cNvSpPr txBox="1"/>
            <p:nvPr/>
          </p:nvSpPr>
          <p:spPr>
            <a:xfrm>
              <a:off x="373018" y="5195706"/>
              <a:ext cx="223730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square" tIns="91440" rtlCol="0">
              <a:noAutofit/>
            </a:bodyPr>
            <a:lstStyle/>
            <a:p>
              <a:r>
                <a:rPr lang="en-US" sz="1200" dirty="0">
                  <a:latin typeface="Arial Narrow" pitchFamily="34" charset="0"/>
                </a:rPr>
                <a:t>Connect the USB from your PC to the Pico</a:t>
              </a:r>
            </a:p>
            <a:p>
              <a:r>
                <a:rPr lang="en-US" sz="1200" dirty="0">
                  <a:latin typeface="Arial Narrow" pitchFamily="34" charset="0"/>
                </a:rPr>
                <a:t>Press Stop/Reset and check prompt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36563" y="5090266"/>
              <a:ext cx="1987550" cy="18309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/>
                <a:t>Step 3: Connect the USB to the Pico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13636" y="5575669"/>
            <a:ext cx="3877364" cy="290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tIns="91440" rtlCol="0">
            <a:no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dmccreary.github.io</a:t>
            </a:r>
            <a:r>
              <a:rPr lang="en-US" sz="1400" dirty="0"/>
              <a:t>/moving-rainbow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06113" y="5477267"/>
            <a:ext cx="3755787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4: Find the Blink program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F67540-FF2B-B309-5CF4-FE1DC05EC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735" y="2983415"/>
            <a:ext cx="2043430" cy="7430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53223F-C7EC-5DD5-C94E-C85E31916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" y="3711529"/>
            <a:ext cx="4538565" cy="97852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DDFBEC-0C5F-49DD-8D27-F54E90B4D767}"/>
              </a:ext>
            </a:extLst>
          </p:cNvPr>
          <p:cNvSpPr/>
          <p:nvPr/>
        </p:nvSpPr>
        <p:spPr>
          <a:xfrm>
            <a:off x="334583" y="6023453"/>
            <a:ext cx="3755787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Step 4:  Run the Blink Program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0C8432-51DA-D6F3-C68B-F342DF9FC3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140982" y="6583430"/>
            <a:ext cx="2731599" cy="19153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96F69C-51AC-670C-1E79-F66321A79AF5}"/>
              </a:ext>
            </a:extLst>
          </p:cNvPr>
          <p:cNvSpPr txBox="1"/>
          <p:nvPr/>
        </p:nvSpPr>
        <p:spPr>
          <a:xfrm>
            <a:off x="5278582" y="8038876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FWD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E96F6-09FF-92BF-2154-0BE8127764B4}"/>
              </a:ext>
            </a:extLst>
          </p:cNvPr>
          <p:cNvSpPr txBox="1"/>
          <p:nvPr/>
        </p:nvSpPr>
        <p:spPr>
          <a:xfrm>
            <a:off x="5310643" y="8568210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7CD8D8-AE29-0A86-73B4-5E1A142F7463}"/>
              </a:ext>
            </a:extLst>
          </p:cNvPr>
          <p:cNvSpPr txBox="1"/>
          <p:nvPr/>
        </p:nvSpPr>
        <p:spPr>
          <a:xfrm>
            <a:off x="4790431" y="5836267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Buttons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08B576-2C49-F638-5ED0-907199C5D5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6837" y="4900540"/>
            <a:ext cx="3648764" cy="453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53C8F-8418-C605-0DC2-327DA919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6" y="2028065"/>
            <a:ext cx="4589114" cy="1934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09537"/>
            <a:ext cx="6172200" cy="316901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latin typeface="Arial Narrow" charset="0"/>
                <a:ea typeface="Arial Narrow" charset="0"/>
                <a:cs typeface="Arial Narrow" charset="0"/>
              </a:rPr>
              <a:t>MicroPython NeoPixel Code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605374"/>
            <a:ext cx="4572000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800" dirty="0">
              <a:latin typeface="Arial Narrow" pitchFamily="34" charset="0"/>
            </a:endParaRPr>
          </a:p>
          <a:p>
            <a:r>
              <a:rPr lang="en-US" sz="1200" b="0" i="0" dirty="0">
                <a:solidFill>
                  <a:schemeClr val="tx2"/>
                </a:solidFill>
                <a:effectLst/>
                <a:latin typeface="Roboto Mono"/>
              </a:rPr>
              <a:t>from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neopixel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dirty="0">
                <a:solidFill>
                  <a:schemeClr val="tx2"/>
                </a:solidFill>
                <a:latin typeface="Roboto Mono"/>
              </a:rPr>
              <a:t>import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NeoPixel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dirty="0">
                <a:solidFill>
                  <a:schemeClr val="tx2"/>
                </a:solidFill>
                <a:latin typeface="Roboto Mono"/>
              </a:rPr>
              <a:t>from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utime</a:t>
            </a:r>
            <a:r>
              <a:rPr lang="en-US" sz="1200" dirty="0">
                <a:solidFill>
                  <a:schemeClr val="tx2"/>
                </a:solidFill>
                <a:latin typeface="Roboto Mono"/>
              </a:rPr>
              <a:t> import </a:t>
            </a:r>
            <a:r>
              <a:rPr lang="en-US" sz="1200" b="0" i="0" dirty="0">
                <a:solidFill>
                  <a:schemeClr val="accent4"/>
                </a:solidFill>
                <a:effectLst/>
                <a:latin typeface="Roboto Mono"/>
              </a:rPr>
              <a:t>sleep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NEOPIXEL_PIN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rgbClr val="C00000"/>
                </a:solidFill>
                <a:effectLst/>
                <a:latin typeface="Roboto Mono"/>
              </a:rPr>
              <a:t>0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NUMB_PIXELS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r>
              <a:rPr lang="en-US" sz="1200" b="0" i="0" dirty="0">
                <a:solidFill>
                  <a:srgbClr val="C00000"/>
                </a:solidFill>
                <a:effectLst/>
                <a:latin typeface="Roboto Mono"/>
              </a:rPr>
              <a:t>60 </a:t>
            </a:r>
          </a:p>
          <a:p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strip </a:t>
            </a:r>
            <a:r>
              <a:rPr lang="en-US" sz="1200" b="0" i="0" dirty="0">
                <a:effectLst/>
                <a:latin typeface="Roboto Mono"/>
              </a:rPr>
              <a:t>=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NeoPixel</a:t>
            </a:r>
            <a:r>
              <a:rPr lang="en-US" sz="1200" b="0" i="0" dirty="0">
                <a:effectLst/>
                <a:latin typeface="Roboto Mono"/>
              </a:rPr>
              <a:t>(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machine</a:t>
            </a:r>
            <a:r>
              <a:rPr lang="en-US" sz="1200" b="0" i="0" dirty="0">
                <a:effectLst/>
                <a:latin typeface="Roboto Mono"/>
              </a:rPr>
              <a:t>.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Pin</a:t>
            </a:r>
            <a:r>
              <a:rPr lang="en-US" sz="1200" b="0" i="0" dirty="0">
                <a:effectLst/>
                <a:latin typeface="Roboto Mono"/>
              </a:rPr>
              <a:t>(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NEOPIXEL_PIN</a:t>
            </a:r>
            <a:r>
              <a:rPr lang="en-US" sz="1200" b="0" i="0" dirty="0">
                <a:effectLst/>
                <a:latin typeface="Roboto Mono"/>
              </a:rPr>
              <a:t>),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NUMB_PIXELS</a:t>
            </a:r>
            <a:r>
              <a:rPr lang="en-US" sz="1200" b="0" i="0" dirty="0">
                <a:effectLst/>
                <a:latin typeface="Roboto Mono"/>
              </a:rPr>
              <a:t>)</a:t>
            </a:r>
            <a:r>
              <a:rPr lang="en-US" sz="1200" b="0" i="0" dirty="0">
                <a:solidFill>
                  <a:srgbClr val="36464E"/>
                </a:solidFill>
                <a:effectLst/>
                <a:latin typeface="Roboto Mono"/>
              </a:rPr>
              <a:t> </a:t>
            </a:r>
            <a:endParaRPr lang="en-US" sz="1200" dirty="0">
              <a:latin typeface="Arial Narrow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52400" y="504550"/>
            <a:ext cx="1749062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Sample Preamble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52400" y="1844971"/>
            <a:ext cx="1987550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Sample Moving Pixel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2709" y="4194098"/>
            <a:ext cx="6528302" cy="4462650"/>
            <a:chOff x="598977" y="7913830"/>
            <a:chExt cx="6028082" cy="4462650"/>
          </a:xfrm>
        </p:grpSpPr>
        <p:sp>
          <p:nvSpPr>
            <p:cNvPr id="30" name="TextBox 29"/>
            <p:cNvSpPr txBox="1"/>
            <p:nvPr/>
          </p:nvSpPr>
          <p:spPr>
            <a:xfrm>
              <a:off x="607259" y="8129163"/>
              <a:ext cx="6019800" cy="4247317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tIns="137160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Press the forward (FWD) and back (REV) mode buttons to change the pattern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Get "blink" lab to work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color of the blink lab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“delay” time in the blink lab – what happens around 0.01 seconds?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Make a single pixel fade in and out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Simulate a heartbeat pattern (on for 1/10 of a second, off for 1.5 seconds)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Make a pixel appear to move from one pixel to the next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Change the color and speed of the moving pixel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Try one of the 20 patterns in the lessons section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Add debug code to the button press code.  Use another pin for the buttons.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Try all the modes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your own mode pattern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Learn how to solder solid wires to ends of an LED strip or battery pack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a battery to breadboard rails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Connect 5v, GND and DATA wires and verify the LED strip works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LED circuit in series with 330-ohm resistor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a web page and use it to control the colors of the LED strip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Use your phone to change the colors of the LED strip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Create a program that gets the weather report from a web service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Hook up an OLED display to your kit and practice some drawing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Walk around and ask people about their career and what they enjoy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200" dirty="0"/>
                <a:t>Visit the CoderDojoTC Micropython site: https://www.coderdojotc.org/micropython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98977" y="7913830"/>
              <a:ext cx="1266100" cy="215333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Sample Labs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CA04E6-CD52-F343-A127-AB62EB638016}"/>
              </a:ext>
            </a:extLst>
          </p:cNvPr>
          <p:cNvSpPr txBox="1"/>
          <p:nvPr/>
        </p:nvSpPr>
        <p:spPr>
          <a:xfrm>
            <a:off x="1615708" y="4094175"/>
            <a:ext cx="4886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dmccreary.github.io</a:t>
            </a:r>
            <a:r>
              <a:rPr lang="en-US" sz="1600" dirty="0"/>
              <a:t>/moving-rainbow/lessons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29DD4-FD0B-791A-F43B-6C8641D21341}"/>
              </a:ext>
            </a:extLst>
          </p:cNvPr>
          <p:cNvSpPr txBox="1"/>
          <p:nvPr/>
        </p:nvSpPr>
        <p:spPr>
          <a:xfrm>
            <a:off x="4766630" y="2023409"/>
            <a:ext cx="195438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rgbClr val="29363D"/>
              </a:solidFill>
              <a:latin typeface="Menlo-Regular" panose="020B0609030804020204" pitchFamily="49" charset="0"/>
            </a:endParaRP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red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orange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(140,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60,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yellow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green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blue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cyan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indigo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(75,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0,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130)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violet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(138,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43,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226)</a:t>
            </a:r>
          </a:p>
          <a:p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purple = (255,0,255)</a:t>
            </a:r>
          </a:p>
          <a:p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white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=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(128,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128,</a:t>
            </a:r>
            <a:r>
              <a:rPr lang="en-US" sz="1000" dirty="0">
                <a:solidFill>
                  <a:srgbClr val="29363D"/>
                </a:solidFill>
                <a:latin typeface="Menlo-Regular" panose="020B0609030804020204" pitchFamily="49" charset="0"/>
              </a:rPr>
              <a:t> </a:t>
            </a:r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128)</a:t>
            </a:r>
          </a:p>
          <a:p>
            <a:r>
              <a:rPr lang="en-US" sz="1000" dirty="0">
                <a:solidFill>
                  <a:prstClr val="black"/>
                </a:solidFill>
                <a:latin typeface="Menlo-Regular" panose="020B0609030804020204" pitchFamily="49" charset="0"/>
              </a:rPr>
              <a:t>off = (0,0,0)</a:t>
            </a:r>
            <a:endParaRPr lang="en-US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3E30AF-E934-F151-56BE-EE24C808C84D}"/>
              </a:ext>
            </a:extLst>
          </p:cNvPr>
          <p:cNvSpPr/>
          <p:nvPr/>
        </p:nvSpPr>
        <p:spPr>
          <a:xfrm>
            <a:off x="4904155" y="1909323"/>
            <a:ext cx="1295400" cy="183093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Color Codes</a:t>
            </a:r>
          </a:p>
        </p:txBody>
      </p:sp>
    </p:spTree>
    <p:extLst>
      <p:ext uri="{BB962C8B-B14F-4D97-AF65-F5344CB8AC3E}">
        <p14:creationId xmlns:p14="http://schemas.microsoft.com/office/powerpoint/2010/main" val="1097770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569</Words>
  <Application>Microsoft Macintosh PowerPoint</Application>
  <PresentationFormat>On-screen Show (4:3)</PresentationFormat>
  <Paragraphs>71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Narrow</vt:lpstr>
      <vt:lpstr>Calibri</vt:lpstr>
      <vt:lpstr>Menlo-Regular</vt:lpstr>
      <vt:lpstr>Roboto Mono</vt:lpstr>
      <vt:lpstr>Office Theme</vt:lpstr>
      <vt:lpstr>Paith’s LED Class</vt:lpstr>
      <vt:lpstr>MicroPython NeoPixel Code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HackDay Kit Inventory</dc:title>
  <dc:creator>Dan McCreary</dc:creator>
  <cp:lastModifiedBy>Dan McCreary</cp:lastModifiedBy>
  <cp:revision>26</cp:revision>
  <cp:lastPrinted>2022-12-14T03:18:22Z</cp:lastPrinted>
  <dcterms:created xsi:type="dcterms:W3CDTF">2016-10-22T11:43:46Z</dcterms:created>
  <dcterms:modified xsi:type="dcterms:W3CDTF">2022-12-14T03:18:58Z</dcterms:modified>
</cp:coreProperties>
</file>